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5143500" cy="9144000"/>
  <p:embeddedFontLst>
    <p:embeddedFont>
      <p:font typeface="Nuni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:notes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2:notes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6:notes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type="ctrTitle"/>
          </p:nvPr>
        </p:nvSpPr>
        <p:spPr>
          <a:xfrm>
            <a:off x="1858645" y="1822450"/>
            <a:ext cx="5361940" cy="14490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645" y="3413125"/>
            <a:ext cx="5361940" cy="523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/>
          <p:nvPr>
            <p:ph type="title"/>
          </p:nvPr>
        </p:nvSpPr>
        <p:spPr>
          <a:xfrm>
            <a:off x="819150" y="845185"/>
            <a:ext cx="7505700" cy="955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819150" y="1990725"/>
            <a:ext cx="7505700" cy="2448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3EF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0" y="2824162"/>
            <a:ext cx="7370762" cy="231933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/>
          <p:nvPr/>
        </p:nvSpPr>
        <p:spPr>
          <a:xfrm flipH="1">
            <a:off x="3581400" y="1550987"/>
            <a:ext cx="5562600" cy="3592512"/>
          </a:xfrm>
          <a:prstGeom prst="rtTriangle">
            <a:avLst/>
          </a:prstGeom>
          <a:solidFill>
            <a:srgbClr val="C4A1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>
            <a:off x="5057775" y="0"/>
            <a:ext cx="4086225" cy="2052637"/>
          </a:xfrm>
          <a:prstGeom prst="rtTriangle">
            <a:avLst/>
          </a:prstGeom>
          <a:solidFill>
            <a:srgbClr val="233A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1"/>
          <p:cNvGrpSpPr/>
          <p:nvPr/>
        </p:nvGrpSpPr>
        <p:grpSpPr>
          <a:xfrm>
            <a:off x="254000" y="0"/>
            <a:ext cx="2251075" cy="1044575"/>
            <a:chOff x="160" y="0"/>
            <a:chExt cx="1418" cy="658"/>
          </a:xfrm>
        </p:grpSpPr>
        <p:sp>
          <p:nvSpPr>
            <p:cNvPr id="13" name="Google Shape;13;p1"/>
            <p:cNvSpPr/>
            <p:nvPr/>
          </p:nvSpPr>
          <p:spPr>
            <a:xfrm>
              <a:off x="481" y="0"/>
              <a:ext cx="1097" cy="658"/>
            </a:xfrm>
            <a:prstGeom prst="parallelogram">
              <a:avLst>
                <a:gd fmla="val 19867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21" y="0"/>
              <a:ext cx="1097" cy="658"/>
            </a:xfrm>
            <a:prstGeom prst="parallelogram">
              <a:avLst>
                <a:gd fmla="val 19848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160" y="0"/>
              <a:ext cx="1097" cy="658"/>
            </a:xfrm>
            <a:prstGeom prst="parallelogram">
              <a:avLst>
                <a:gd fmla="val 19867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" name="Google Shape;16;p1"/>
          <p:cNvGrpSpPr/>
          <p:nvPr/>
        </p:nvGrpSpPr>
        <p:grpSpPr>
          <a:xfrm>
            <a:off x="904875" y="0"/>
            <a:ext cx="2251075" cy="1044575"/>
            <a:chOff x="570" y="0"/>
            <a:chExt cx="1418" cy="658"/>
          </a:xfrm>
        </p:grpSpPr>
        <p:sp>
          <p:nvSpPr>
            <p:cNvPr id="17" name="Google Shape;17;p1"/>
            <p:cNvSpPr/>
            <p:nvPr/>
          </p:nvSpPr>
          <p:spPr>
            <a:xfrm>
              <a:off x="891" y="0"/>
              <a:ext cx="1097" cy="658"/>
            </a:xfrm>
            <a:prstGeom prst="parallelogram">
              <a:avLst>
                <a:gd fmla="val 19848" name="adj"/>
              </a:avLst>
            </a:prstGeom>
            <a:solidFill>
              <a:srgbClr val="163E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730" y="0"/>
              <a:ext cx="1097" cy="658"/>
            </a:xfrm>
            <a:prstGeom prst="parallelogram">
              <a:avLst>
                <a:gd fmla="val 19867" name="adj"/>
              </a:avLst>
            </a:prstGeom>
            <a:solidFill>
              <a:srgbClr val="163E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570" y="0"/>
              <a:ext cx="1097" cy="658"/>
            </a:xfrm>
            <a:prstGeom prst="parallelogram">
              <a:avLst>
                <a:gd fmla="val 19848" name="adj"/>
              </a:avLst>
            </a:prstGeom>
            <a:solidFill>
              <a:srgbClr val="163E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" name="Google Shape;20;p1"/>
          <p:cNvGrpSpPr/>
          <p:nvPr/>
        </p:nvGrpSpPr>
        <p:grpSpPr>
          <a:xfrm>
            <a:off x="7058025" y="4762"/>
            <a:ext cx="1851025" cy="752475"/>
            <a:chOff x="4446" y="3"/>
            <a:chExt cx="1166" cy="474"/>
          </a:xfrm>
        </p:grpSpPr>
        <p:sp>
          <p:nvSpPr>
            <p:cNvPr id="21" name="Google Shape;21;p1"/>
            <p:cNvSpPr/>
            <p:nvPr/>
          </p:nvSpPr>
          <p:spPr>
            <a:xfrm>
              <a:off x="4825" y="3"/>
              <a:ext cx="787" cy="474"/>
            </a:xfrm>
            <a:prstGeom prst="parallelogram">
              <a:avLst>
                <a:gd fmla="val 20557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4635" y="3"/>
              <a:ext cx="787" cy="474"/>
            </a:xfrm>
            <a:prstGeom prst="parallelogram">
              <a:avLst>
                <a:gd fmla="val 20557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4446" y="3"/>
              <a:ext cx="787" cy="474"/>
            </a:xfrm>
            <a:prstGeom prst="parallelogram">
              <a:avLst>
                <a:gd fmla="val 20530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" name="Google Shape;24;p1"/>
          <p:cNvGrpSpPr/>
          <p:nvPr/>
        </p:nvGrpSpPr>
        <p:grpSpPr>
          <a:xfrm>
            <a:off x="6553200" y="4217987"/>
            <a:ext cx="2390775" cy="928690"/>
            <a:chOff x="4128" y="2657"/>
            <a:chExt cx="1505" cy="584"/>
          </a:xfrm>
        </p:grpSpPr>
        <p:sp>
          <p:nvSpPr>
            <p:cNvPr id="25" name="Google Shape;25;p1"/>
            <p:cNvSpPr/>
            <p:nvPr/>
          </p:nvSpPr>
          <p:spPr>
            <a:xfrm>
              <a:off x="4617" y="2657"/>
              <a:ext cx="1016" cy="584"/>
            </a:xfrm>
            <a:prstGeom prst="parallelogram">
              <a:avLst>
                <a:gd fmla="val 19602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4372" y="2657"/>
              <a:ext cx="1016" cy="584"/>
            </a:xfrm>
            <a:prstGeom prst="parallelogram">
              <a:avLst>
                <a:gd fmla="val 19602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4128" y="2657"/>
              <a:ext cx="1016" cy="584"/>
            </a:xfrm>
            <a:prstGeom prst="parallelogram">
              <a:avLst>
                <a:gd fmla="val 19602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" name="Google Shape;28;p1"/>
          <p:cNvGrpSpPr/>
          <p:nvPr/>
        </p:nvGrpSpPr>
        <p:grpSpPr>
          <a:xfrm>
            <a:off x="198437" y="4054475"/>
            <a:ext cx="2795587" cy="1084262"/>
            <a:chOff x="125" y="2554"/>
            <a:chExt cx="1761" cy="683"/>
          </a:xfrm>
        </p:grpSpPr>
        <p:sp>
          <p:nvSpPr>
            <p:cNvPr id="29" name="Google Shape;29;p1"/>
            <p:cNvSpPr/>
            <p:nvPr/>
          </p:nvSpPr>
          <p:spPr>
            <a:xfrm>
              <a:off x="698" y="2554"/>
              <a:ext cx="1188" cy="683"/>
            </a:xfrm>
            <a:prstGeom prst="parallelogram">
              <a:avLst>
                <a:gd fmla="val 19618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412" y="2554"/>
              <a:ext cx="1188" cy="683"/>
            </a:xfrm>
            <a:prstGeom prst="parallelogram">
              <a:avLst>
                <a:gd fmla="val 196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125" y="2554"/>
              <a:ext cx="1188" cy="683"/>
            </a:xfrm>
            <a:prstGeom prst="parallelogram">
              <a:avLst>
                <a:gd fmla="val 19618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1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9" name="Google Shape;39;p3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3"/>
          <p:cNvSpPr/>
          <p:nvPr/>
        </p:nvSpPr>
        <p:spPr>
          <a:xfrm flipH="1">
            <a:off x="3581400" y="1550987"/>
            <a:ext cx="5562600" cy="3592512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0" y="2824162"/>
            <a:ext cx="7370762" cy="2319337"/>
          </a:xfrm>
          <a:prstGeom prst="rtTriangle">
            <a:avLst/>
          </a:prstGeom>
          <a:solidFill>
            <a:srgbClr val="C4A1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3EF5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ctrTitle"/>
          </p:nvPr>
        </p:nvSpPr>
        <p:spPr>
          <a:xfrm>
            <a:off x="1858950" y="1641224"/>
            <a:ext cx="5362500" cy="163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b="1" lang="en-US" sz="2400"/>
              <a:t>اسئلة مسابقة ثقافية للمرحلة الابتدائية</a:t>
            </a:r>
            <a:endParaRPr b="1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/>
          <p:nvPr>
            <p:ph type="title"/>
          </p:nvPr>
        </p:nvSpPr>
        <p:spPr>
          <a:xfrm>
            <a:off x="819150" y="844550"/>
            <a:ext cx="7505700" cy="955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2400"/>
              <a:t>اسئلة مسابقة ثقافية للمرحلة الابتدائية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8" name="Google Shape;58;p6"/>
          <p:cNvSpPr txBox="1"/>
          <p:nvPr>
            <p:ph idx="1" type="body"/>
          </p:nvPr>
        </p:nvSpPr>
        <p:spPr>
          <a:xfrm>
            <a:off x="819150" y="1990725"/>
            <a:ext cx="7505700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شيء يسير بلا قدمين ويدخل بالأذنين، ما هو؟</a:t>
            </a:r>
            <a:b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الصوت. </a:t>
            </a:r>
            <a:endParaRPr/>
          </a:p>
          <a:p>
            <a:pPr indent="-317500" lvl="0" marL="4572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ما هو الرقم الأخير في السلسلة الآتية: (1، 2، 4، 8، 16، …)؟</a:t>
            </a:r>
            <a:b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32.</a:t>
            </a:r>
            <a:endParaRPr/>
          </a:p>
          <a:p>
            <a:pPr indent="-317500" lvl="0" marL="4572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واحد من الآتية ليس جزءًا من هذه المجموعة: (تفاح ، موز ، طماطم ، بصل)؟</a:t>
            </a:r>
            <a:b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الموز.</a:t>
            </a:r>
            <a:endParaRPr/>
          </a:p>
          <a:p>
            <a:pPr indent="-317500" lvl="0" marL="4572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قطع قارب أثناء سيره في اتجاه مجرى النهر مسافة 50 ميلاً بمتوسط سرعة 60 ميلاً في الساعة. أثناء العودة  بسبب مقاومة الماء، استغرق الأمر ساعة و 15 دقيقة لقطع نفس المسافة. ما هو متوسط السرعة خلال الرحلة بأكملها؟</a:t>
            </a:r>
            <a:b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48 ميلًا في الساعة. </a:t>
            </a:r>
            <a:endParaRPr/>
          </a:p>
          <a:p>
            <a:pPr indent="-317500" lvl="0" marL="4572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إذا أحدثت عجلة قيادة الدراجة 560 دورة في مسافة 1.1 كم. أوجد قطر العجلة؟</a:t>
            </a:r>
            <a:b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62.5 سم.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/>
          <p:nvPr>
            <p:ph type="title"/>
          </p:nvPr>
        </p:nvSpPr>
        <p:spPr>
          <a:xfrm>
            <a:off x="819150" y="844550"/>
            <a:ext cx="7505700" cy="955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2400"/>
              <a:t>اسئلة مسابقة الطالب المثالي للمرحلة الابتدائية</a:t>
            </a:r>
            <a:endParaRPr b="1" sz="2400"/>
          </a:p>
          <a:p>
            <a:pPr indent="0" lvl="0" marL="0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4" name="Google Shape;64;p7"/>
          <p:cNvSpPr txBox="1"/>
          <p:nvPr>
            <p:ph idx="1" type="body"/>
          </p:nvPr>
        </p:nvSpPr>
        <p:spPr>
          <a:xfrm>
            <a:off x="819150" y="1990725"/>
            <a:ext cx="7505700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ما هو جمع كلمة باطل؟</a:t>
            </a:r>
            <a:b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أباطيل.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من القاتل من بين الاثنين؛ الأول قال: (أنا قاتلٌ أباك)، والثاني قال: (أنا قاتلُ أبيك)؟</a:t>
            </a:r>
            <a:b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الثاني. 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ما هو الشيء الذي يقع حرفًا للإعراب، واسمًا مذمومًا في الخطاب؟</a:t>
            </a:r>
            <a:b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الكاف في كلمة مساويك، في حال كان المقصود جمع مسواك فالكاف يكون حرف إعراب، وإن كان المقصوك كاف المخاطبة فهو مضاف إلى كلمة </a:t>
            </a: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مساوئ. 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ما هو الشيء الذي  يبنى مفردًا فيعمل ويعرب مثنى فيهمل؟</a:t>
            </a:r>
            <a:b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هذا، فاسم الاشارة (هذا) يعمل مفردًا في الحال وتمنعه التثنية من العمل، وإذا قلنا هذان فالعامل (ها) لا (ذا).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كلمة إذا كثر عرضها قلَّ معناها، وإذا ذهب بعضها جل مغزها، ما هي؟</a:t>
            </a:r>
            <a:b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أيّ اسم جنس جمعي في حال زيد عليه تاء نقص معناه وصار واحدًا من جنسه، مثل تمر وتمرة ونبق ونبقة.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عامل يعمل فيه معموله ولا يقطع مأموله، ما هو ؟</a:t>
            </a:r>
            <a:b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أدوات الشرط، بحيث تعمل في الأفعال الجزم والأفعال تعمل فيها النصب.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السؤال: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اسم مشترك بين أفعل المستخدمة للتفضيل والصفة المشبهة؟</a:t>
            </a:r>
            <a:b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الإجابة: 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أكبر وأعظم ونحوهما الامذكورات في سياق بيان صفات الله -تعالى- فإنها في حقه لا تكون بمعنى التفضيل بل صفة مشبهة بمعنى كبير وعظيم.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ITLE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ITLE_AND_BODY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