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9247541-E3A4-4B9F-B658-78201BB89721}" type="datetimeFigureOut">
              <a:rPr lang="en-US" smtClean="0"/>
              <a:t>10/2/2023</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979F4B56-4F4D-4F19-A202-7F02571078D1}" type="slidenum">
              <a:rPr lang="en-US" smtClean="0"/>
              <a:t>‹#›</a:t>
            </a:fld>
            <a:endParaRPr lang="en-US"/>
          </a:p>
        </p:txBody>
      </p:sp>
    </p:spTree>
    <p:extLst>
      <p:ext uri="{BB962C8B-B14F-4D97-AF65-F5344CB8AC3E}">
        <p14:creationId xmlns:p14="http://schemas.microsoft.com/office/powerpoint/2010/main" val="2757418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247541-E3A4-4B9F-B658-78201BB89721}" type="datetimeFigureOut">
              <a:rPr lang="en-US" smtClean="0"/>
              <a:t>10/2/2023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79F4B56-4F4D-4F19-A202-7F02571078D1}" type="slidenum">
              <a:rPr lang="en-US" smtClean="0"/>
              <a:t>‹#›</a:t>
            </a:fld>
            <a:endParaRPr lang="en-US"/>
          </a:p>
        </p:txBody>
      </p:sp>
    </p:spTree>
    <p:extLst>
      <p:ext uri="{BB962C8B-B14F-4D97-AF65-F5344CB8AC3E}">
        <p14:creationId xmlns:p14="http://schemas.microsoft.com/office/powerpoint/2010/main" val="3139900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9247541-E3A4-4B9F-B658-78201BB89721}"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79F4B56-4F4D-4F19-A202-7F02571078D1}" type="slidenum">
              <a:rPr lang="en-US" smtClean="0"/>
              <a:t>‹#›</a:t>
            </a:fld>
            <a:endParaRPr lang="en-US"/>
          </a:p>
        </p:txBody>
      </p:sp>
    </p:spTree>
    <p:extLst>
      <p:ext uri="{BB962C8B-B14F-4D97-AF65-F5344CB8AC3E}">
        <p14:creationId xmlns:p14="http://schemas.microsoft.com/office/powerpoint/2010/main" val="1159701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9247541-E3A4-4B9F-B658-78201BB89721}"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79F4B56-4F4D-4F19-A202-7F02571078D1}" type="slidenum">
              <a:rPr lang="en-US" smtClean="0"/>
              <a:t>‹#›</a:t>
            </a:fld>
            <a:endParaRPr lang="en-US"/>
          </a:p>
        </p:txBody>
      </p:sp>
    </p:spTree>
    <p:extLst>
      <p:ext uri="{BB962C8B-B14F-4D97-AF65-F5344CB8AC3E}">
        <p14:creationId xmlns:p14="http://schemas.microsoft.com/office/powerpoint/2010/main" val="1371164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247541-E3A4-4B9F-B658-78201BB89721}"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79F4B56-4F4D-4F19-A202-7F02571078D1}" type="slidenum">
              <a:rPr lang="en-US" smtClean="0"/>
              <a:t>‹#›</a:t>
            </a:fld>
            <a:endParaRPr lang="en-US"/>
          </a:p>
        </p:txBody>
      </p:sp>
    </p:spTree>
    <p:extLst>
      <p:ext uri="{BB962C8B-B14F-4D97-AF65-F5344CB8AC3E}">
        <p14:creationId xmlns:p14="http://schemas.microsoft.com/office/powerpoint/2010/main" val="1438799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9247541-E3A4-4B9F-B658-78201BB89721}" type="datetimeFigureOut">
              <a:rPr lang="en-US" smtClean="0"/>
              <a:t>10/2/2023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9F4B56-4F4D-4F19-A202-7F02571078D1}" type="slidenum">
              <a:rPr lang="en-US" smtClean="0"/>
              <a:t>‹#›</a:t>
            </a:fld>
            <a:endParaRPr lang="en-US"/>
          </a:p>
        </p:txBody>
      </p:sp>
    </p:spTree>
    <p:extLst>
      <p:ext uri="{BB962C8B-B14F-4D97-AF65-F5344CB8AC3E}">
        <p14:creationId xmlns:p14="http://schemas.microsoft.com/office/powerpoint/2010/main" val="4012902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9247541-E3A4-4B9F-B658-78201BB89721}" type="datetimeFigureOut">
              <a:rPr lang="en-US" smtClean="0"/>
              <a:t>10/2/2023</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979F4B56-4F4D-4F19-A202-7F02571078D1}" type="slidenum">
              <a:rPr lang="en-US" smtClean="0"/>
              <a:t>‹#›</a:t>
            </a:fld>
            <a:endParaRPr lang="en-US"/>
          </a:p>
        </p:txBody>
      </p:sp>
    </p:spTree>
    <p:extLst>
      <p:ext uri="{BB962C8B-B14F-4D97-AF65-F5344CB8AC3E}">
        <p14:creationId xmlns:p14="http://schemas.microsoft.com/office/powerpoint/2010/main" val="2450739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E9247541-E3A4-4B9F-B658-78201BB89721}"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F4B56-4F4D-4F19-A202-7F02571078D1}" type="slidenum">
              <a:rPr lang="en-US" smtClean="0"/>
              <a:t>‹#›</a:t>
            </a:fld>
            <a:endParaRPr lang="en-US"/>
          </a:p>
        </p:txBody>
      </p:sp>
    </p:spTree>
    <p:extLst>
      <p:ext uri="{BB962C8B-B14F-4D97-AF65-F5344CB8AC3E}">
        <p14:creationId xmlns:p14="http://schemas.microsoft.com/office/powerpoint/2010/main" val="123958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E9247541-E3A4-4B9F-B658-78201BB89721}"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79F4B56-4F4D-4F19-A202-7F02571078D1}" type="slidenum">
              <a:rPr lang="en-US" smtClean="0"/>
              <a:t>‹#›</a:t>
            </a:fld>
            <a:endParaRPr lang="en-US"/>
          </a:p>
        </p:txBody>
      </p:sp>
    </p:spTree>
    <p:extLst>
      <p:ext uri="{BB962C8B-B14F-4D97-AF65-F5344CB8AC3E}">
        <p14:creationId xmlns:p14="http://schemas.microsoft.com/office/powerpoint/2010/main" val="1860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247541-E3A4-4B9F-B658-78201BB89721}"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F4B56-4F4D-4F19-A202-7F02571078D1}" type="slidenum">
              <a:rPr lang="en-US" smtClean="0"/>
              <a:t>‹#›</a:t>
            </a:fld>
            <a:endParaRPr lang="en-US"/>
          </a:p>
        </p:txBody>
      </p:sp>
    </p:spTree>
    <p:extLst>
      <p:ext uri="{BB962C8B-B14F-4D97-AF65-F5344CB8AC3E}">
        <p14:creationId xmlns:p14="http://schemas.microsoft.com/office/powerpoint/2010/main" val="3166251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247541-E3A4-4B9F-B658-78201BB89721}"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79F4B56-4F4D-4F19-A202-7F02571078D1}" type="slidenum">
              <a:rPr lang="en-US" smtClean="0"/>
              <a:t>‹#›</a:t>
            </a:fld>
            <a:endParaRPr lang="en-US"/>
          </a:p>
        </p:txBody>
      </p:sp>
    </p:spTree>
    <p:extLst>
      <p:ext uri="{BB962C8B-B14F-4D97-AF65-F5344CB8AC3E}">
        <p14:creationId xmlns:p14="http://schemas.microsoft.com/office/powerpoint/2010/main" val="2781669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247541-E3A4-4B9F-B658-78201BB89721}" type="datetimeFigureOut">
              <a:rPr lang="en-US" smtClean="0"/>
              <a:t>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F4B56-4F4D-4F19-A202-7F02571078D1}" type="slidenum">
              <a:rPr lang="en-US" smtClean="0"/>
              <a:t>‹#›</a:t>
            </a:fld>
            <a:endParaRPr lang="en-US"/>
          </a:p>
        </p:txBody>
      </p:sp>
    </p:spTree>
    <p:extLst>
      <p:ext uri="{BB962C8B-B14F-4D97-AF65-F5344CB8AC3E}">
        <p14:creationId xmlns:p14="http://schemas.microsoft.com/office/powerpoint/2010/main" val="1977797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247541-E3A4-4B9F-B658-78201BB89721}" type="datetimeFigureOut">
              <a:rPr lang="en-US" smtClean="0"/>
              <a:t>10/2/2023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9F4B56-4F4D-4F19-A202-7F02571078D1}" type="slidenum">
              <a:rPr lang="en-US" smtClean="0"/>
              <a:t>‹#›</a:t>
            </a:fld>
            <a:endParaRPr lang="en-US"/>
          </a:p>
        </p:txBody>
      </p:sp>
    </p:spTree>
    <p:extLst>
      <p:ext uri="{BB962C8B-B14F-4D97-AF65-F5344CB8AC3E}">
        <p14:creationId xmlns:p14="http://schemas.microsoft.com/office/powerpoint/2010/main" val="1673616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247541-E3A4-4B9F-B658-78201BB89721}" type="datetimeFigureOut">
              <a:rPr lang="en-US" smtClean="0"/>
              <a:t>10/2/2023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9F4B56-4F4D-4F19-A202-7F02571078D1}" type="slidenum">
              <a:rPr lang="en-US" smtClean="0"/>
              <a:t>‹#›</a:t>
            </a:fld>
            <a:endParaRPr lang="en-US"/>
          </a:p>
        </p:txBody>
      </p:sp>
    </p:spTree>
    <p:extLst>
      <p:ext uri="{BB962C8B-B14F-4D97-AF65-F5344CB8AC3E}">
        <p14:creationId xmlns:p14="http://schemas.microsoft.com/office/powerpoint/2010/main" val="1774259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247541-E3A4-4B9F-B658-78201BB89721}" type="datetimeFigureOut">
              <a:rPr lang="en-US" smtClean="0"/>
              <a:t>10/2/2023</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79F4B56-4F4D-4F19-A202-7F02571078D1}" type="slidenum">
              <a:rPr lang="en-US" smtClean="0"/>
              <a:t>‹#›</a:t>
            </a:fld>
            <a:endParaRPr lang="en-US"/>
          </a:p>
        </p:txBody>
      </p:sp>
    </p:spTree>
    <p:extLst>
      <p:ext uri="{BB962C8B-B14F-4D97-AF65-F5344CB8AC3E}">
        <p14:creationId xmlns:p14="http://schemas.microsoft.com/office/powerpoint/2010/main" val="3954612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247541-E3A4-4B9F-B658-78201BB89721}" type="datetimeFigureOut">
              <a:rPr lang="en-US" smtClean="0"/>
              <a:t>10/2/2023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79F4B56-4F4D-4F19-A202-7F02571078D1}" type="slidenum">
              <a:rPr lang="en-US" smtClean="0"/>
              <a:t>‹#›</a:t>
            </a:fld>
            <a:endParaRPr lang="en-US"/>
          </a:p>
        </p:txBody>
      </p:sp>
    </p:spTree>
    <p:extLst>
      <p:ext uri="{BB962C8B-B14F-4D97-AF65-F5344CB8AC3E}">
        <p14:creationId xmlns:p14="http://schemas.microsoft.com/office/powerpoint/2010/main" val="723889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247541-E3A4-4B9F-B658-78201BB89721}" type="datetimeFigureOut">
              <a:rPr lang="en-US" smtClean="0"/>
              <a:t>10/2/2023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79F4B56-4F4D-4F19-A202-7F02571078D1}" type="slidenum">
              <a:rPr lang="en-US" smtClean="0"/>
              <a:t>‹#›</a:t>
            </a:fld>
            <a:endParaRPr lang="en-US"/>
          </a:p>
        </p:txBody>
      </p:sp>
    </p:spTree>
    <p:extLst>
      <p:ext uri="{BB962C8B-B14F-4D97-AF65-F5344CB8AC3E}">
        <p14:creationId xmlns:p14="http://schemas.microsoft.com/office/powerpoint/2010/main" val="75959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E9247541-E3A4-4B9F-B658-78201BB89721}" type="datetimeFigureOut">
              <a:rPr lang="en-US" smtClean="0"/>
              <a:t>10/2/2023</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979F4B56-4F4D-4F19-A202-7F02571078D1}" type="slidenum">
              <a:rPr lang="en-US" smtClean="0"/>
              <a:t>‹#›</a:t>
            </a:fld>
            <a:endParaRPr lang="en-US"/>
          </a:p>
        </p:txBody>
      </p:sp>
    </p:spTree>
    <p:extLst>
      <p:ext uri="{BB962C8B-B14F-4D97-AF65-F5344CB8AC3E}">
        <p14:creationId xmlns:p14="http://schemas.microsoft.com/office/powerpoint/2010/main" val="17978365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ikigulf.com/%d9%85%d8%aa%d9%89-%d9%8a%d8%a8%d8%af%d8%a3-%d8%a3%d8%b3%d8%a8%d9%88%d8%b9-%d8%a7%d9%84%d9%81%d8%b6%d8%a7%d8%a1-%d8%a7%d9%84%d8%b9%d8%a7%d9%84%d9%85%d9%8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0F645A-D914-07DD-BB73-ADA988D23A43}"/>
              </a:ext>
            </a:extLst>
          </p:cNvPr>
          <p:cNvPicPr>
            <a:picLocks noChangeAspect="1"/>
          </p:cNvPicPr>
          <p:nvPr/>
        </p:nvPicPr>
        <p:blipFill rotWithShape="1">
          <a:blip r:embed="rId2">
            <a:extLst>
              <a:ext uri="{28A0092B-C50C-407E-A947-70E740481C1C}">
                <a14:useLocalDpi xmlns:a14="http://schemas.microsoft.com/office/drawing/2010/main" val="0"/>
              </a:ext>
            </a:extLst>
          </a:blip>
          <a:srcRect b="7222"/>
          <a:stretch/>
        </p:blipFill>
        <p:spPr>
          <a:xfrm>
            <a:off x="0" y="314325"/>
            <a:ext cx="12192000" cy="6362700"/>
          </a:xfrm>
          <a:prstGeom prst="rect">
            <a:avLst/>
          </a:prstGeom>
        </p:spPr>
      </p:pic>
    </p:spTree>
    <p:extLst>
      <p:ext uri="{BB962C8B-B14F-4D97-AF65-F5344CB8AC3E}">
        <p14:creationId xmlns:p14="http://schemas.microsoft.com/office/powerpoint/2010/main" val="2033813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673C-1190-E964-88D1-3A373793DAE6}"/>
              </a:ext>
            </a:extLst>
          </p:cNvPr>
          <p:cNvSpPr>
            <a:spLocks noGrp="1"/>
          </p:cNvSpPr>
          <p:nvPr>
            <p:ph type="title"/>
          </p:nvPr>
        </p:nvSpPr>
        <p:spPr/>
        <p:txBody>
          <a:bodyPr/>
          <a:lstStyle/>
          <a:p>
            <a:pPr algn="r"/>
            <a:r>
              <a:rPr lang="ar-SY" sz="6000" b="0" i="0" u="none" strike="noStrike" dirty="0">
                <a:solidFill>
                  <a:schemeClr val="bg1"/>
                </a:solidFill>
                <a:effectLst/>
                <a:latin typeface="Arial" panose="020B0604020202020204" pitchFamily="34" charset="0"/>
              </a:rPr>
              <a:t>أسبوع الفضاء العالمي</a:t>
            </a:r>
            <a:br>
              <a:rPr lang="ar-SY" b="0" dirty="0">
                <a:effectLst/>
              </a:rPr>
            </a:br>
            <a:endParaRPr lang="en-US" dirty="0"/>
          </a:p>
        </p:txBody>
      </p:sp>
      <p:sp>
        <p:nvSpPr>
          <p:cNvPr id="3" name="Content Placeholder 2">
            <a:extLst>
              <a:ext uri="{FF2B5EF4-FFF2-40B4-BE49-F238E27FC236}">
                <a16:creationId xmlns:a16="http://schemas.microsoft.com/office/drawing/2014/main" id="{181F8262-8FD1-89C1-85A0-191E0D9AB79C}"/>
              </a:ext>
            </a:extLst>
          </p:cNvPr>
          <p:cNvSpPr>
            <a:spLocks noGrp="1"/>
          </p:cNvSpPr>
          <p:nvPr>
            <p:ph idx="1"/>
          </p:nvPr>
        </p:nvSpPr>
        <p:spPr>
          <a:xfrm>
            <a:off x="381000" y="2603500"/>
            <a:ext cx="10944225" cy="3416300"/>
          </a:xfrm>
        </p:spPr>
        <p:txBody>
          <a:bodyPr>
            <a:normAutofit/>
          </a:bodyPr>
          <a:lstStyle/>
          <a:p>
            <a:pPr marL="0" indent="0" algn="r" rtl="1">
              <a:spcBef>
                <a:spcPts val="0"/>
              </a:spcBef>
              <a:spcAft>
                <a:spcPts val="0"/>
              </a:spcAft>
              <a:buNone/>
            </a:pPr>
            <a:r>
              <a:rPr lang="ar-SY" sz="2400" b="0" i="0" u="none" strike="noStrike" dirty="0">
                <a:solidFill>
                  <a:srgbClr val="000000"/>
                </a:solidFill>
                <a:effectLst/>
                <a:latin typeface="Arial" panose="020B0604020202020204" pitchFamily="34" charset="0"/>
                <a:cs typeface="+mj-cs"/>
              </a:rPr>
              <a:t>أسبوع الفضاء العالمي هو حدث عالمي يقام بشكل سنوي بين 04 و06 أكتوبر في العديد من الدول حول العالم، بهدف تسليط الضوء على التقدم البشري في مجال استكشاف الفضاء وفوائد واهمية إكتشاف الفضاء على البشرية، وتختار رابطة أسبوع الفضاء العالمي </a:t>
            </a:r>
            <a:r>
              <a:rPr lang="en-US" sz="2400" b="0" i="0" u="none" strike="noStrike" dirty="0">
                <a:solidFill>
                  <a:srgbClr val="000000"/>
                </a:solidFill>
                <a:effectLst/>
                <a:latin typeface="Arial" panose="020B0604020202020204" pitchFamily="34" charset="0"/>
                <a:cs typeface="+mj-cs"/>
              </a:rPr>
              <a:t>WSWA </a:t>
            </a:r>
            <a:r>
              <a:rPr lang="ar-SY" sz="2400" dirty="0">
                <a:solidFill>
                  <a:srgbClr val="000000"/>
                </a:solidFill>
                <a:latin typeface="Arial" panose="020B0604020202020204" pitchFamily="34" charset="0"/>
                <a:cs typeface="+mj-cs"/>
              </a:rPr>
              <a:t> م</a:t>
            </a:r>
            <a:r>
              <a:rPr lang="ar-SY" sz="2400" b="0" i="0" u="none" strike="noStrike" dirty="0">
                <a:solidFill>
                  <a:srgbClr val="000000"/>
                </a:solidFill>
                <a:effectLst/>
                <a:latin typeface="Arial" panose="020B0604020202020204" pitchFamily="34" charset="0"/>
                <a:cs typeface="+mj-cs"/>
              </a:rPr>
              <a:t>وضوع لأسبوع الفضاء كل عام تتركز حوله الأحداث والفعاليات المقامة في هذا الأسبوع.</a:t>
            </a:r>
          </a:p>
          <a:p>
            <a:pPr marL="0" indent="0" algn="r" rtl="1">
              <a:spcBef>
                <a:spcPts val="0"/>
              </a:spcBef>
              <a:spcAft>
                <a:spcPts val="0"/>
              </a:spcAft>
              <a:buNone/>
            </a:pPr>
            <a:endParaRPr lang="ar-SY" sz="2400" b="0" dirty="0">
              <a:effectLst/>
              <a:cs typeface="+mj-cs"/>
            </a:endParaRPr>
          </a:p>
          <a:p>
            <a:pPr marL="0" indent="0">
              <a:buNone/>
            </a:pPr>
            <a:br>
              <a:rPr lang="ar-SY" sz="2400" dirty="0">
                <a:cs typeface="+mj-cs"/>
              </a:rPr>
            </a:br>
            <a:endParaRPr lang="en-US" sz="2400" dirty="0">
              <a:cs typeface="+mj-cs"/>
            </a:endParaRPr>
          </a:p>
        </p:txBody>
      </p:sp>
      <p:pic>
        <p:nvPicPr>
          <p:cNvPr id="5" name="Picture 4">
            <a:extLst>
              <a:ext uri="{FF2B5EF4-FFF2-40B4-BE49-F238E27FC236}">
                <a16:creationId xmlns:a16="http://schemas.microsoft.com/office/drawing/2014/main" id="{0204D016-AE9D-2511-49BC-101341E051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775" y="3848099"/>
            <a:ext cx="3590925" cy="2486025"/>
          </a:xfrm>
          <a:prstGeom prst="rect">
            <a:avLst/>
          </a:prstGeom>
        </p:spPr>
      </p:pic>
    </p:spTree>
    <p:extLst>
      <p:ext uri="{BB962C8B-B14F-4D97-AF65-F5344CB8AC3E}">
        <p14:creationId xmlns:p14="http://schemas.microsoft.com/office/powerpoint/2010/main" val="3300504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CF0FF-AB32-00EF-9776-F75E1763F4E7}"/>
              </a:ext>
            </a:extLst>
          </p:cNvPr>
          <p:cNvSpPr>
            <a:spLocks noGrp="1"/>
          </p:cNvSpPr>
          <p:nvPr>
            <p:ph type="title"/>
          </p:nvPr>
        </p:nvSpPr>
        <p:spPr/>
        <p:txBody>
          <a:bodyPr/>
          <a:lstStyle/>
          <a:p>
            <a:pPr algn="r"/>
            <a:r>
              <a:rPr lang="ar-SY" b="0" i="0" u="none" strike="noStrike" dirty="0">
                <a:solidFill>
                  <a:schemeClr val="bg1"/>
                </a:solidFill>
                <a:effectLst/>
                <a:latin typeface="Arial" panose="020B0604020202020204" pitchFamily="34" charset="0"/>
              </a:rPr>
              <a:t>متى أسبوع الفضاء العالمي 2023</a:t>
            </a:r>
            <a:endParaRPr lang="en-US" sz="6000" dirty="0">
              <a:solidFill>
                <a:schemeClr val="bg1"/>
              </a:solidFill>
            </a:endParaRPr>
          </a:p>
        </p:txBody>
      </p:sp>
      <p:sp>
        <p:nvSpPr>
          <p:cNvPr id="3" name="Content Placeholder 2">
            <a:extLst>
              <a:ext uri="{FF2B5EF4-FFF2-40B4-BE49-F238E27FC236}">
                <a16:creationId xmlns:a16="http://schemas.microsoft.com/office/drawing/2014/main" id="{79D41805-5BC2-F927-2618-4CD5CF8298ED}"/>
              </a:ext>
            </a:extLst>
          </p:cNvPr>
          <p:cNvSpPr>
            <a:spLocks noGrp="1"/>
          </p:cNvSpPr>
          <p:nvPr>
            <p:ph idx="1"/>
          </p:nvPr>
        </p:nvSpPr>
        <p:spPr>
          <a:xfrm>
            <a:off x="1154954" y="2603500"/>
            <a:ext cx="10494121" cy="3416300"/>
          </a:xfrm>
        </p:spPr>
        <p:txBody>
          <a:bodyPr>
            <a:normAutofit/>
          </a:bodyPr>
          <a:lstStyle/>
          <a:p>
            <a:pPr algn="r" rtl="1">
              <a:spcBef>
                <a:spcPts val="0"/>
              </a:spcBef>
              <a:spcAft>
                <a:spcPts val="0"/>
              </a:spcAft>
            </a:pPr>
            <a:r>
              <a:rPr lang="ar-SY" sz="3200" b="0" i="0" u="none" strike="noStrike" dirty="0">
                <a:solidFill>
                  <a:srgbClr val="000000"/>
                </a:solidFill>
                <a:effectLst/>
                <a:latin typeface="Arial" panose="020B0604020202020204" pitchFamily="34" charset="0"/>
                <a:cs typeface="+mj-cs"/>
              </a:rPr>
              <a:t> يبدأ </a:t>
            </a:r>
            <a:r>
              <a:rPr lang="ar-SY" sz="3200" b="0" i="0" u="sng" strike="noStrike" dirty="0">
                <a:solidFill>
                  <a:srgbClr val="1155CC"/>
                </a:solidFill>
                <a:effectLst/>
                <a:latin typeface="Arial" panose="020B0604020202020204" pitchFamily="34" charset="0"/>
                <a:cs typeface="+mj-cs"/>
                <a:hlinkClick r:id="rId2"/>
              </a:rPr>
              <a:t>أسبوع الفضاء العالمي </a:t>
            </a:r>
            <a:r>
              <a:rPr lang="ar-SY" sz="3200" b="0" i="0" u="none" strike="noStrike" dirty="0">
                <a:solidFill>
                  <a:srgbClr val="000000"/>
                </a:solidFill>
                <a:effectLst/>
                <a:latin typeface="Arial" panose="020B0604020202020204" pitchFamily="34" charset="0"/>
                <a:cs typeface="+mj-cs"/>
              </a:rPr>
              <a:t>يوم الأربعاء 04 أكتوبر 2023 الموافق ل 16 ربيع الأول 1445 ويستمر لمدة اسبوع كامل حيث ينتهي يوم الثلاثاء 10 أكتوبر 2023 الموافق ل 22 ربيع الاول 1445.</a:t>
            </a:r>
            <a:br>
              <a:rPr lang="ar-SY" sz="3200" b="0" dirty="0">
                <a:effectLst/>
                <a:cs typeface="+mj-cs"/>
              </a:rPr>
            </a:br>
            <a:endParaRPr lang="en-US" sz="3200" dirty="0">
              <a:cs typeface="+mj-cs"/>
            </a:endParaRPr>
          </a:p>
        </p:txBody>
      </p:sp>
      <p:pic>
        <p:nvPicPr>
          <p:cNvPr id="5" name="Picture 4">
            <a:extLst>
              <a:ext uri="{FF2B5EF4-FFF2-40B4-BE49-F238E27FC236}">
                <a16:creationId xmlns:a16="http://schemas.microsoft.com/office/drawing/2014/main" id="{89D84E4C-8B50-13C2-B0FA-1475451438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886200"/>
            <a:ext cx="4258392" cy="2443162"/>
          </a:xfrm>
          <a:prstGeom prst="rect">
            <a:avLst/>
          </a:prstGeom>
        </p:spPr>
      </p:pic>
    </p:spTree>
    <p:extLst>
      <p:ext uri="{BB962C8B-B14F-4D97-AF65-F5344CB8AC3E}">
        <p14:creationId xmlns:p14="http://schemas.microsoft.com/office/powerpoint/2010/main" val="2708685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328BE-FD51-81B1-60BF-021222CC9F2E}"/>
              </a:ext>
            </a:extLst>
          </p:cNvPr>
          <p:cNvSpPr>
            <a:spLocks noGrp="1"/>
          </p:cNvSpPr>
          <p:nvPr>
            <p:ph type="title"/>
          </p:nvPr>
        </p:nvSpPr>
        <p:spPr/>
        <p:txBody>
          <a:bodyPr/>
          <a:lstStyle/>
          <a:p>
            <a:pPr algn="r" rtl="1">
              <a:spcBef>
                <a:spcPts val="0"/>
              </a:spcBef>
              <a:spcAft>
                <a:spcPts val="0"/>
              </a:spcAft>
            </a:pPr>
            <a:r>
              <a:rPr lang="ar-SY" sz="4000" b="0" i="0" u="none" strike="noStrike" dirty="0">
                <a:solidFill>
                  <a:schemeClr val="bg1"/>
                </a:solidFill>
                <a:effectLst/>
                <a:latin typeface="Arial" panose="020B0604020202020204" pitchFamily="34" charset="0"/>
              </a:rPr>
              <a:t>الفضاء وريادة الأعمال</a:t>
            </a:r>
            <a:endParaRPr lang="en-US" sz="6600" dirty="0">
              <a:solidFill>
                <a:schemeClr val="bg1"/>
              </a:solidFill>
            </a:endParaRPr>
          </a:p>
        </p:txBody>
      </p:sp>
      <p:sp>
        <p:nvSpPr>
          <p:cNvPr id="3" name="Content Placeholder 2">
            <a:extLst>
              <a:ext uri="{FF2B5EF4-FFF2-40B4-BE49-F238E27FC236}">
                <a16:creationId xmlns:a16="http://schemas.microsoft.com/office/drawing/2014/main" id="{CD97A333-4A2D-5652-E962-8CFB1F5FC0A5}"/>
              </a:ext>
            </a:extLst>
          </p:cNvPr>
          <p:cNvSpPr>
            <a:spLocks noGrp="1"/>
          </p:cNvSpPr>
          <p:nvPr>
            <p:ph idx="1"/>
          </p:nvPr>
        </p:nvSpPr>
        <p:spPr>
          <a:xfrm>
            <a:off x="5628481" y="2860675"/>
            <a:ext cx="5989638" cy="3416300"/>
          </a:xfrm>
        </p:spPr>
        <p:txBody>
          <a:bodyPr>
            <a:normAutofit/>
          </a:bodyPr>
          <a:lstStyle/>
          <a:p>
            <a:pPr algn="r" rtl="1"/>
            <a:r>
              <a:rPr lang="ar-SY" sz="2800" b="0" i="0" u="none" strike="noStrike" dirty="0">
                <a:solidFill>
                  <a:srgbClr val="000000"/>
                </a:solidFill>
                <a:effectLst/>
                <a:latin typeface="Arial" panose="020B0604020202020204" pitchFamily="34" charset="0"/>
              </a:rPr>
              <a:t>تم اختيار موضوع أسبوع الفضاء العالمي 2023 وهو الفضاء وريادة الأعمال، وذلك بهدف تسليط الضوء على صناعة الفضاء التجارية وريادة الأعمال الفضائية والتي تعتبر من الفوائد الجديدة للفضاء التي يمكن تسخيرها للبشر وبتكاليف معقولة.</a:t>
            </a:r>
            <a:endParaRPr lang="en-US" sz="2800" dirty="0"/>
          </a:p>
        </p:txBody>
      </p:sp>
      <p:pic>
        <p:nvPicPr>
          <p:cNvPr id="5" name="Picture 4">
            <a:extLst>
              <a:ext uri="{FF2B5EF4-FFF2-40B4-BE49-F238E27FC236}">
                <a16:creationId xmlns:a16="http://schemas.microsoft.com/office/drawing/2014/main" id="{E5E6186C-B226-C89A-7185-B9551FE0ED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956" y="2384424"/>
            <a:ext cx="4414838" cy="4111625"/>
          </a:xfrm>
          <a:prstGeom prst="rect">
            <a:avLst/>
          </a:prstGeom>
        </p:spPr>
      </p:pic>
    </p:spTree>
    <p:extLst>
      <p:ext uri="{BB962C8B-B14F-4D97-AF65-F5344CB8AC3E}">
        <p14:creationId xmlns:p14="http://schemas.microsoft.com/office/powerpoint/2010/main" val="396661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1EDA4-2A60-9EE6-55AB-C839AF650181}"/>
              </a:ext>
            </a:extLst>
          </p:cNvPr>
          <p:cNvSpPr>
            <a:spLocks noGrp="1"/>
          </p:cNvSpPr>
          <p:nvPr>
            <p:ph type="title"/>
          </p:nvPr>
        </p:nvSpPr>
        <p:spPr/>
        <p:txBody>
          <a:bodyPr/>
          <a:lstStyle/>
          <a:p>
            <a:pPr algn="r" rtl="1">
              <a:spcBef>
                <a:spcPts val="0"/>
              </a:spcBef>
              <a:spcAft>
                <a:spcPts val="0"/>
              </a:spcAft>
            </a:pPr>
            <a:r>
              <a:rPr lang="ar-SY" b="0" i="0" u="none" strike="noStrike" dirty="0">
                <a:solidFill>
                  <a:schemeClr val="bg1"/>
                </a:solidFill>
                <a:effectLst/>
                <a:latin typeface="Arial" panose="020B0604020202020204" pitchFamily="34" charset="0"/>
              </a:rPr>
              <a:t>ما الفائدة من اكتشاف الفضاء</a:t>
            </a:r>
            <a:endParaRPr lang="en-US" sz="6000" dirty="0">
              <a:solidFill>
                <a:schemeClr val="bg1"/>
              </a:solidFill>
            </a:endParaRPr>
          </a:p>
        </p:txBody>
      </p:sp>
      <p:sp>
        <p:nvSpPr>
          <p:cNvPr id="3" name="Content Placeholder 2">
            <a:extLst>
              <a:ext uri="{FF2B5EF4-FFF2-40B4-BE49-F238E27FC236}">
                <a16:creationId xmlns:a16="http://schemas.microsoft.com/office/drawing/2014/main" id="{C28DCE91-3566-C46A-0FEA-35630D023F72}"/>
              </a:ext>
            </a:extLst>
          </p:cNvPr>
          <p:cNvSpPr>
            <a:spLocks noGrp="1"/>
          </p:cNvSpPr>
          <p:nvPr>
            <p:ph idx="1"/>
          </p:nvPr>
        </p:nvSpPr>
        <p:spPr>
          <a:xfrm>
            <a:off x="376237" y="2384424"/>
            <a:ext cx="11682413" cy="4625975"/>
          </a:xfrm>
        </p:spPr>
        <p:txBody>
          <a:bodyPr>
            <a:normAutofit lnSpcReduction="10000"/>
          </a:bodyPr>
          <a:lstStyle/>
          <a:p>
            <a:pPr marL="0" indent="0" algn="r" rtl="1">
              <a:spcBef>
                <a:spcPts val="0"/>
              </a:spcBef>
              <a:spcAft>
                <a:spcPts val="0"/>
              </a:spcAft>
              <a:buNone/>
            </a:pPr>
            <a:r>
              <a:rPr lang="ar-SY" sz="1800" b="0" i="0" u="none" strike="noStrike" dirty="0">
                <a:solidFill>
                  <a:srgbClr val="000000"/>
                </a:solidFill>
                <a:effectLst/>
                <a:latin typeface="Arial" panose="020B0604020202020204" pitchFamily="34" charset="0"/>
              </a:rPr>
              <a:t>إن لاستكشاف الفضاء أهمية كبيرة للبشرية وفوائد عديدة أهمها:</a:t>
            </a:r>
            <a:endParaRPr lang="ar-SY" b="0" dirty="0">
              <a:effectLst/>
            </a:endParaRPr>
          </a:p>
          <a:p>
            <a:pPr algn="r" rtl="1" fontAlgn="base">
              <a:spcBef>
                <a:spcPts val="0"/>
              </a:spcBef>
              <a:spcAft>
                <a:spcPts val="0"/>
              </a:spcAft>
              <a:buFont typeface="Arial" panose="020B0604020202020204" pitchFamily="34" charset="0"/>
              <a:buChar char="•"/>
            </a:pPr>
            <a:r>
              <a:rPr lang="ar-SY" sz="1800" b="1" i="0" u="none" strike="noStrike" dirty="0">
                <a:solidFill>
                  <a:srgbClr val="000000"/>
                </a:solidFill>
                <a:effectLst/>
                <a:latin typeface="Arial" panose="020B0604020202020204" pitchFamily="34" charset="0"/>
              </a:rPr>
              <a:t>مراقبة نشاط الفضاء المحيط بالأرض ورصد أي خطر محتمل والعمل على إيقافه: </a:t>
            </a:r>
            <a:r>
              <a:rPr lang="ar-SY" sz="1800" b="0" i="0" u="none" strike="noStrike" dirty="0">
                <a:solidFill>
                  <a:srgbClr val="000000"/>
                </a:solidFill>
                <a:effectLst/>
                <a:latin typeface="Arial" panose="020B0604020202020204" pitchFamily="34" charset="0"/>
              </a:rPr>
              <a:t>حيث تشير الأبحاث إلى احتمال اصابة الغلاف الجوي بكويكبات ويؤدي اصطامها بالأرض إلى انتشار الشظايا والغبار الامر الذي يعتبر كارثة حقيقة حيث سيؤدي الانفجار إلى موت الكثير من أشكال الحياة على سطح الأرض ويؤدي أيضا إلى تجويع القسم المتبقي بسبب حجب الغبار لأشعة الشمس ولذلك تتم مراقبة النشاط في الفضاء لمراقبة وحماية الأرض من اي كويكبات.</a:t>
            </a:r>
          </a:p>
          <a:p>
            <a:pPr algn="r" rtl="1" fontAlgn="base">
              <a:spcBef>
                <a:spcPts val="0"/>
              </a:spcBef>
              <a:spcAft>
                <a:spcPts val="0"/>
              </a:spcAft>
              <a:buFont typeface="Arial" panose="020B0604020202020204" pitchFamily="34" charset="0"/>
              <a:buChar char="•"/>
            </a:pPr>
            <a:r>
              <a:rPr lang="ar-SY" sz="1800" b="1" i="0" u="none" strike="noStrike" dirty="0">
                <a:solidFill>
                  <a:srgbClr val="000000"/>
                </a:solidFill>
                <a:effectLst/>
                <a:latin typeface="Arial" panose="020B0604020202020204" pitchFamily="34" charset="0"/>
              </a:rPr>
              <a:t>استخدام اختراعات الفضاء في الأرض: </a:t>
            </a:r>
            <a:r>
              <a:rPr lang="ar-SY" sz="1800" b="0" i="0" u="none" strike="noStrike" dirty="0">
                <a:solidFill>
                  <a:srgbClr val="000000"/>
                </a:solidFill>
                <a:effectLst/>
                <a:latin typeface="Arial" panose="020B0604020202020204" pitchFamily="34" charset="0"/>
              </a:rPr>
              <a:t>هناك مكتب متخصص لدى ناسا لتسخير اختراعات الفضاء لخدمة البشرية على الأرض، وهناك العديد من التكنولوجيا الفضائية التي تستخدم الآن على الأرض ومن أمثلتها البطانية التي تعكس حرارة جسم الانسان فهي تستخدم حالياً للحفاظ على حرارة جسم ضحايا الحوادث، ومادة النيتينول والتي تستخدم في بناء الأقمار الصناعية لمتانتها حالياً يستخدمها الاطباء في تقويم الأسنان.</a:t>
            </a:r>
          </a:p>
          <a:p>
            <a:pPr algn="r" rtl="1" fontAlgn="base">
              <a:spcBef>
                <a:spcPts val="0"/>
              </a:spcBef>
              <a:spcAft>
                <a:spcPts val="0"/>
              </a:spcAft>
              <a:buFont typeface="Arial" panose="020B0604020202020204" pitchFamily="34" charset="0"/>
              <a:buChar char="•"/>
            </a:pPr>
            <a:r>
              <a:rPr lang="ar-SY" sz="1800" b="1" i="0" u="none" strike="noStrike" dirty="0">
                <a:solidFill>
                  <a:srgbClr val="000000"/>
                </a:solidFill>
                <a:effectLst/>
                <a:latin typeface="Arial" panose="020B0604020202020204" pitchFamily="34" charset="0"/>
              </a:rPr>
              <a:t>فوائد الفضاء في الاكتشافات الطبية: </a:t>
            </a:r>
            <a:r>
              <a:rPr lang="ar-SY" sz="1800" b="0" i="0" u="none" strike="noStrike" dirty="0">
                <a:solidFill>
                  <a:srgbClr val="000000"/>
                </a:solidFill>
                <a:effectLst/>
                <a:latin typeface="Arial" panose="020B0604020202020204" pitchFamily="34" charset="0"/>
              </a:rPr>
              <a:t>تقدم ناسا الكثير من المساعدة في مجال الاكتشافات الطبية واختبارات الادوية، ومنها اختبار دواء بروليا المستخدم لحماية كبار السن من هشاشة العظام.</a:t>
            </a:r>
          </a:p>
          <a:p>
            <a:pPr algn="r" rtl="1" fontAlgn="base">
              <a:spcBef>
                <a:spcPts val="0"/>
              </a:spcBef>
              <a:spcAft>
                <a:spcPts val="0"/>
              </a:spcAft>
              <a:buFont typeface="Arial" panose="020B0604020202020204" pitchFamily="34" charset="0"/>
              <a:buChar char="•"/>
            </a:pPr>
            <a:r>
              <a:rPr lang="ar-SY" sz="1800" b="1" i="0" u="none" strike="noStrike" dirty="0">
                <a:solidFill>
                  <a:srgbClr val="000000"/>
                </a:solidFill>
                <a:effectLst/>
                <a:latin typeface="Arial" panose="020B0604020202020204" pitchFamily="34" charset="0"/>
              </a:rPr>
              <a:t>الحاجة إلى المواد الخام من الفضاء: </a:t>
            </a:r>
            <a:r>
              <a:rPr lang="ar-SY" sz="1800" b="0" i="0" u="none" strike="noStrike" dirty="0">
                <a:solidFill>
                  <a:srgbClr val="000000"/>
                </a:solidFill>
                <a:effectLst/>
                <a:latin typeface="Arial" panose="020B0604020202020204" pitchFamily="34" charset="0"/>
              </a:rPr>
              <a:t>تعد عملية التعدين الفضائي بمستقبل مبهر خاصة مع احتواء الكون على المعادن الثمينة كالفضة والذهب، وتجدر الملاحظة أن القمر يحتوي على نسبة مرتفعة من مادة الهيليوم 3 وهي مادة نادرة في الأرض ومرتفعة الثمن وتستخدم في أجهزة الرنين المغناطيسي ووقود للمحطات الفضائية.</a:t>
            </a:r>
          </a:p>
          <a:p>
            <a:pPr algn="r" rtl="1" fontAlgn="base">
              <a:spcBef>
                <a:spcPts val="0"/>
              </a:spcBef>
              <a:spcAft>
                <a:spcPts val="0"/>
              </a:spcAft>
              <a:buFont typeface="Arial" panose="020B0604020202020204" pitchFamily="34" charset="0"/>
              <a:buChar char="•"/>
            </a:pPr>
            <a:r>
              <a:rPr lang="ar-SY" sz="1800" b="1" i="0" u="none" strike="noStrike" dirty="0">
                <a:solidFill>
                  <a:srgbClr val="000000"/>
                </a:solidFill>
                <a:effectLst/>
                <a:latin typeface="Arial" panose="020B0604020202020204" pitchFamily="34" charset="0"/>
              </a:rPr>
              <a:t>تلبية الحاجة إلى الاكتشاف: </a:t>
            </a:r>
            <a:r>
              <a:rPr lang="ar-SY" sz="1800" b="0" i="0" u="none" strike="noStrike" dirty="0">
                <a:solidFill>
                  <a:srgbClr val="000000"/>
                </a:solidFill>
                <a:effectLst/>
                <a:latin typeface="Arial" panose="020B0604020202020204" pitchFamily="34" charset="0"/>
              </a:rPr>
              <a:t>أي أنسان يعيش في مكان يحتاج إلى اكتشافه وكذلك الفضاء يجب على الانسان اكتشافه لاشباع حاجته للاستكشاف والاجابة عن الكثير من الأسئلة المهمة، وكما يقال إذا سألت طفلاً هل تريد اكتشاف الفضاء سيكون مستمتعاً بالحلم أكثر بكثير من قولك هل تريد صناعة سيارة تسير أسرع من الضوء.</a:t>
            </a:r>
          </a:p>
          <a:p>
            <a:pPr algn="r" rtl="1" fontAlgn="base">
              <a:spcBef>
                <a:spcPts val="0"/>
              </a:spcBef>
              <a:spcAft>
                <a:spcPts val="0"/>
              </a:spcAft>
              <a:buFont typeface="Arial" panose="020B0604020202020204" pitchFamily="34" charset="0"/>
              <a:buChar char="•"/>
            </a:pPr>
            <a:r>
              <a:rPr lang="ar-SY" sz="1800" b="0" i="0" u="none" strike="noStrike" dirty="0">
                <a:solidFill>
                  <a:srgbClr val="000000"/>
                </a:solidFill>
                <a:effectLst/>
                <a:latin typeface="Arial" panose="020B0604020202020204" pitchFamily="34" charset="0"/>
              </a:rPr>
              <a:t>اكتشاف استخدامات مفيدة للفضاء: مع التطور والتقدم البشري هناك أفاق كثيرة يمكن استغلال الفضاء بها كتطوير الاتصالات والتكنولوجيا وغيرها.</a:t>
            </a:r>
          </a:p>
          <a:p>
            <a:pPr algn="r" rtl="1" fontAlgn="base">
              <a:spcBef>
                <a:spcPts val="0"/>
              </a:spcBef>
              <a:spcAft>
                <a:spcPts val="0"/>
              </a:spcAft>
              <a:buFont typeface="Arial" panose="020B0604020202020204" pitchFamily="34" charset="0"/>
              <a:buChar char="•"/>
            </a:pPr>
            <a:r>
              <a:rPr lang="ar-SY" sz="1800" b="1" i="0" u="none" strike="noStrike" dirty="0">
                <a:solidFill>
                  <a:srgbClr val="000000"/>
                </a:solidFill>
                <a:effectLst/>
                <a:latin typeface="Arial" panose="020B0604020202020204" pitchFamily="34" charset="0"/>
              </a:rPr>
              <a:t>العيش في الفضاء</a:t>
            </a:r>
            <a:r>
              <a:rPr lang="ar-SY" sz="1800" b="0" i="0" u="none" strike="noStrike" dirty="0">
                <a:solidFill>
                  <a:srgbClr val="000000"/>
                </a:solidFill>
                <a:effectLst/>
                <a:latin typeface="Arial" panose="020B0604020202020204" pitchFamily="34" charset="0"/>
              </a:rPr>
              <a:t>: قد تصيب العديد من الأخطار الأرض كالحرائق وزيادة عدد السكان وتعتبر فكر استيطان الفضاء فكرة ممتازة بظل الأخطار المحتملة.</a:t>
            </a:r>
          </a:p>
          <a:p>
            <a:endParaRPr lang="en-US" dirty="0"/>
          </a:p>
        </p:txBody>
      </p:sp>
    </p:spTree>
    <p:extLst>
      <p:ext uri="{BB962C8B-B14F-4D97-AF65-F5344CB8AC3E}">
        <p14:creationId xmlns:p14="http://schemas.microsoft.com/office/powerpoint/2010/main" val="2387334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56A8C-2F3D-0202-DD62-10519FEBFE76}"/>
              </a:ext>
            </a:extLst>
          </p:cNvPr>
          <p:cNvSpPr>
            <a:spLocks noGrp="1"/>
          </p:cNvSpPr>
          <p:nvPr>
            <p:ph type="title"/>
          </p:nvPr>
        </p:nvSpPr>
        <p:spPr/>
        <p:txBody>
          <a:bodyPr/>
          <a:lstStyle/>
          <a:p>
            <a:pPr algn="r" rtl="1">
              <a:spcBef>
                <a:spcPts val="0"/>
              </a:spcBef>
              <a:spcAft>
                <a:spcPts val="0"/>
              </a:spcAft>
            </a:pPr>
            <a:r>
              <a:rPr lang="ar-SY" b="0" i="0" u="none" strike="noStrike" dirty="0">
                <a:solidFill>
                  <a:schemeClr val="bg1"/>
                </a:solidFill>
                <a:effectLst/>
                <a:latin typeface="Arial" panose="020B0604020202020204" pitchFamily="34" charset="0"/>
              </a:rPr>
              <a:t>تاريخ أسبوع الفضاء العالمي</a:t>
            </a:r>
            <a:endParaRPr lang="en-US" sz="6000" dirty="0">
              <a:solidFill>
                <a:schemeClr val="bg1"/>
              </a:solidFill>
            </a:endParaRPr>
          </a:p>
        </p:txBody>
      </p:sp>
      <p:sp>
        <p:nvSpPr>
          <p:cNvPr id="3" name="Content Placeholder 2">
            <a:extLst>
              <a:ext uri="{FF2B5EF4-FFF2-40B4-BE49-F238E27FC236}">
                <a16:creationId xmlns:a16="http://schemas.microsoft.com/office/drawing/2014/main" id="{A428B15C-DB2D-2D16-56B9-5FEB6A53579C}"/>
              </a:ext>
            </a:extLst>
          </p:cNvPr>
          <p:cNvSpPr>
            <a:spLocks noGrp="1"/>
          </p:cNvSpPr>
          <p:nvPr>
            <p:ph idx="1"/>
          </p:nvPr>
        </p:nvSpPr>
        <p:spPr>
          <a:xfrm>
            <a:off x="4695825" y="2603500"/>
            <a:ext cx="6457950" cy="3416300"/>
          </a:xfrm>
        </p:spPr>
        <p:txBody>
          <a:bodyPr>
            <a:normAutofit/>
          </a:bodyPr>
          <a:lstStyle/>
          <a:p>
            <a:pPr algn="r" rtl="1">
              <a:spcBef>
                <a:spcPts val="0"/>
              </a:spcBef>
              <a:spcAft>
                <a:spcPts val="0"/>
              </a:spcAft>
            </a:pPr>
            <a:r>
              <a:rPr lang="ar-SY" sz="2800" b="0" i="0" u="none" strike="noStrike" dirty="0">
                <a:solidFill>
                  <a:srgbClr val="000000"/>
                </a:solidFill>
                <a:effectLst/>
                <a:latin typeface="Arial" panose="020B0604020202020204" pitchFamily="34" charset="0"/>
              </a:rPr>
              <a:t>بدأت رَابطة أسبوع الفَضاء العالمي بالاحتفال بأسبوع الفضاء منذ عام 1980 وكان الاحتفال بين 16 و24 يوليو سنوياً حيث كان هذا تاريخ أول هبوط على سطح القمر وفي عام 1999 شارك اكثر من 15 دولة بهذا الاحتفال، ليصبح أسبوع الفضاء العالمي بين 04 و 10 أكتوبر من كل عام برعاية وتنظيم الامم المتحدة وتحتفل الان مئات الدول بهذا الأسبوع.</a:t>
            </a:r>
            <a:endParaRPr lang="en-US" sz="2800" dirty="0"/>
          </a:p>
        </p:txBody>
      </p:sp>
      <p:pic>
        <p:nvPicPr>
          <p:cNvPr id="5" name="Picture 4">
            <a:extLst>
              <a:ext uri="{FF2B5EF4-FFF2-40B4-BE49-F238E27FC236}">
                <a16:creationId xmlns:a16="http://schemas.microsoft.com/office/drawing/2014/main" id="{433374C6-457D-5C46-8204-4216E53099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575" y="2400300"/>
            <a:ext cx="4000500" cy="3619500"/>
          </a:xfrm>
          <a:prstGeom prst="rect">
            <a:avLst/>
          </a:prstGeom>
        </p:spPr>
      </p:pic>
    </p:spTree>
    <p:extLst>
      <p:ext uri="{BB962C8B-B14F-4D97-AF65-F5344CB8AC3E}">
        <p14:creationId xmlns:p14="http://schemas.microsoft.com/office/powerpoint/2010/main" val="1783015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921EC-AAE7-C1B6-0E9D-0DE1FE2CB18D}"/>
              </a:ext>
            </a:extLst>
          </p:cNvPr>
          <p:cNvSpPr>
            <a:spLocks noGrp="1"/>
          </p:cNvSpPr>
          <p:nvPr>
            <p:ph type="title"/>
          </p:nvPr>
        </p:nvSpPr>
        <p:spPr/>
        <p:txBody>
          <a:bodyPr/>
          <a:lstStyle/>
          <a:p>
            <a:pPr algn="r" rtl="1">
              <a:spcBef>
                <a:spcPts val="0"/>
              </a:spcBef>
              <a:spcAft>
                <a:spcPts val="0"/>
              </a:spcAft>
            </a:pPr>
            <a:r>
              <a:rPr lang="ar-SY" b="0" i="0" u="none" strike="noStrike" dirty="0">
                <a:solidFill>
                  <a:schemeClr val="bg1"/>
                </a:solidFill>
                <a:effectLst/>
                <a:latin typeface="Arial" panose="020B0604020202020204" pitchFamily="34" charset="0"/>
              </a:rPr>
              <a:t>مواضيع أسبوع الفضاء العالمي</a:t>
            </a:r>
            <a:endParaRPr lang="en-US" sz="6000" dirty="0">
              <a:solidFill>
                <a:schemeClr val="bg1"/>
              </a:solidFill>
            </a:endParaRPr>
          </a:p>
        </p:txBody>
      </p:sp>
      <p:sp>
        <p:nvSpPr>
          <p:cNvPr id="9" name="Text Placeholder 8">
            <a:extLst>
              <a:ext uri="{FF2B5EF4-FFF2-40B4-BE49-F238E27FC236}">
                <a16:creationId xmlns:a16="http://schemas.microsoft.com/office/drawing/2014/main" id="{9EB4AECD-BBE2-8F5D-0A4B-0074C48348E5}"/>
              </a:ext>
            </a:extLst>
          </p:cNvPr>
          <p:cNvSpPr>
            <a:spLocks noGrp="1"/>
          </p:cNvSpPr>
          <p:nvPr>
            <p:ph type="body" idx="1"/>
          </p:nvPr>
        </p:nvSpPr>
        <p:spPr>
          <a:xfrm>
            <a:off x="6609809" y="314325"/>
            <a:ext cx="3757545" cy="6076950"/>
          </a:xfrm>
        </p:spPr>
        <p:txBody>
          <a:bodyPr>
            <a:normAutofit fontScale="92500" lnSpcReduction="10000"/>
          </a:bodyPr>
          <a:lstStyle/>
          <a:p>
            <a:pPr algn="r" rtl="1">
              <a:spcBef>
                <a:spcPts val="0"/>
              </a:spcBef>
              <a:spcAft>
                <a:spcPts val="0"/>
              </a:spcAft>
            </a:pPr>
            <a:br>
              <a:rPr lang="ar-SY" b="0" dirty="0">
                <a:effectLst/>
              </a:rPr>
            </a:br>
            <a:r>
              <a:rPr lang="ar-SY" sz="1800" b="0" i="0" u="none" strike="noStrike" dirty="0">
                <a:solidFill>
                  <a:srgbClr val="000000"/>
                </a:solidFill>
                <a:effectLst/>
                <a:latin typeface="Arial" panose="020B0604020202020204" pitchFamily="34" charset="0"/>
              </a:rPr>
              <a:t>2022 – الفضاء والاستدامة</a:t>
            </a:r>
            <a:endParaRPr lang="ar-SY" b="0" dirty="0">
              <a:effectLst/>
            </a:endParaRPr>
          </a:p>
          <a:p>
            <a:pPr algn="r" rtl="1">
              <a:spcBef>
                <a:spcPts val="0"/>
              </a:spcBef>
              <a:spcAft>
                <a:spcPts val="0"/>
              </a:spcAft>
            </a:pPr>
            <a:r>
              <a:rPr lang="ar-SY" sz="1800" b="0" i="0" u="none" strike="noStrike" dirty="0">
                <a:solidFill>
                  <a:srgbClr val="000000"/>
                </a:solidFill>
                <a:effectLst/>
                <a:latin typeface="Arial" panose="020B0604020202020204" pitchFamily="34" charset="0"/>
              </a:rPr>
              <a:t>2021 – المرأة في الفضاء</a:t>
            </a:r>
            <a:endParaRPr lang="ar-SY" b="0" dirty="0">
              <a:effectLst/>
            </a:endParaRPr>
          </a:p>
          <a:p>
            <a:pPr algn="r" rtl="1">
              <a:spcBef>
                <a:spcPts val="0"/>
              </a:spcBef>
              <a:spcAft>
                <a:spcPts val="0"/>
              </a:spcAft>
            </a:pPr>
            <a:r>
              <a:rPr lang="ar-SY" sz="1800" b="0" i="0" u="none" strike="noStrike" dirty="0">
                <a:solidFill>
                  <a:srgbClr val="000000"/>
                </a:solidFill>
                <a:effectLst/>
                <a:latin typeface="Arial" panose="020B0604020202020204" pitchFamily="34" charset="0"/>
              </a:rPr>
              <a:t>2020 – الأقمار الصناعية تحسن الحياة</a:t>
            </a:r>
            <a:endParaRPr lang="ar-SY" b="0" dirty="0">
              <a:effectLst/>
            </a:endParaRPr>
          </a:p>
          <a:p>
            <a:pPr algn="r" rtl="1">
              <a:spcBef>
                <a:spcPts val="0"/>
              </a:spcBef>
              <a:spcAft>
                <a:spcPts val="0"/>
              </a:spcAft>
            </a:pPr>
            <a:r>
              <a:rPr lang="ar-SY" sz="1800" b="0" i="0" u="none" strike="noStrike" dirty="0">
                <a:solidFill>
                  <a:srgbClr val="000000"/>
                </a:solidFill>
                <a:effectLst/>
                <a:latin typeface="Arial" panose="020B0604020202020204" pitchFamily="34" charset="0"/>
              </a:rPr>
              <a:t>2019 – القمر: بوابة إلى النجوم</a:t>
            </a:r>
            <a:endParaRPr lang="ar-SY" b="0" dirty="0">
              <a:effectLst/>
            </a:endParaRPr>
          </a:p>
          <a:p>
            <a:pPr algn="r" rtl="1">
              <a:spcBef>
                <a:spcPts val="0"/>
              </a:spcBef>
              <a:spcAft>
                <a:spcPts val="0"/>
              </a:spcAft>
            </a:pPr>
            <a:r>
              <a:rPr lang="ar-SY" sz="1800" b="0" i="0" u="none" strike="noStrike" dirty="0">
                <a:solidFill>
                  <a:srgbClr val="000000"/>
                </a:solidFill>
                <a:effectLst/>
                <a:latin typeface="Arial" panose="020B0604020202020204" pitchFamily="34" charset="0"/>
              </a:rPr>
              <a:t>2018 – الفضاء يوحد العالم</a:t>
            </a:r>
            <a:endParaRPr lang="ar-SY" b="0" dirty="0">
              <a:effectLst/>
            </a:endParaRPr>
          </a:p>
          <a:p>
            <a:pPr algn="r" rtl="1">
              <a:spcBef>
                <a:spcPts val="0"/>
              </a:spcBef>
              <a:spcAft>
                <a:spcPts val="0"/>
              </a:spcAft>
            </a:pPr>
            <a:r>
              <a:rPr lang="ar-SY" sz="1800" b="0" i="0" u="none" strike="noStrike" dirty="0">
                <a:solidFill>
                  <a:srgbClr val="000000"/>
                </a:solidFill>
                <a:effectLst/>
                <a:latin typeface="Arial" panose="020B0604020202020204" pitchFamily="34" charset="0"/>
              </a:rPr>
              <a:t>2017 – استكشاف عوالم جديدة في الفضاء</a:t>
            </a:r>
            <a:endParaRPr lang="ar-SY" b="0" dirty="0">
              <a:effectLst/>
            </a:endParaRPr>
          </a:p>
          <a:p>
            <a:pPr algn="r" rtl="1">
              <a:spcBef>
                <a:spcPts val="0"/>
              </a:spcBef>
              <a:spcAft>
                <a:spcPts val="0"/>
              </a:spcAft>
            </a:pPr>
            <a:r>
              <a:rPr lang="ar-SY" sz="1800" b="0" i="0" u="none" strike="noStrike" dirty="0">
                <a:solidFill>
                  <a:srgbClr val="000000"/>
                </a:solidFill>
                <a:effectLst/>
                <a:latin typeface="Arial" panose="020B0604020202020204" pitchFamily="34" charset="0"/>
              </a:rPr>
              <a:t>2016 – الاستشعار عن بعد – تمكين مستقبلنا</a:t>
            </a:r>
            <a:endParaRPr lang="ar-SY" b="0" dirty="0">
              <a:effectLst/>
            </a:endParaRPr>
          </a:p>
          <a:p>
            <a:pPr algn="r" rtl="1">
              <a:spcBef>
                <a:spcPts val="0"/>
              </a:spcBef>
              <a:spcAft>
                <a:spcPts val="0"/>
              </a:spcAft>
            </a:pPr>
            <a:r>
              <a:rPr lang="ar-SY" sz="1800" b="0" i="0" u="none" strike="noStrike" dirty="0">
                <a:solidFill>
                  <a:srgbClr val="000000"/>
                </a:solidFill>
                <a:effectLst/>
                <a:latin typeface="Arial" panose="020B0604020202020204" pitchFamily="34" charset="0"/>
              </a:rPr>
              <a:t>2015 – الاكتشاف</a:t>
            </a:r>
            <a:endParaRPr lang="ar-SY" b="0" dirty="0">
              <a:effectLst/>
            </a:endParaRPr>
          </a:p>
          <a:p>
            <a:pPr algn="r" rtl="1">
              <a:spcBef>
                <a:spcPts val="0"/>
              </a:spcBef>
              <a:spcAft>
                <a:spcPts val="0"/>
              </a:spcAft>
            </a:pPr>
            <a:r>
              <a:rPr lang="ar-SY" sz="1800" b="0" i="0" u="none" strike="noStrike" dirty="0">
                <a:solidFill>
                  <a:srgbClr val="000000"/>
                </a:solidFill>
                <a:effectLst/>
                <a:latin typeface="Arial" panose="020B0604020202020204" pitchFamily="34" charset="0"/>
              </a:rPr>
              <a:t>2014 – الفضاء: توجيه طريقك</a:t>
            </a:r>
            <a:endParaRPr lang="ar-SY" b="0" dirty="0">
              <a:effectLst/>
            </a:endParaRPr>
          </a:p>
          <a:p>
            <a:pPr algn="r" rtl="1">
              <a:spcBef>
                <a:spcPts val="0"/>
              </a:spcBef>
              <a:spcAft>
                <a:spcPts val="0"/>
              </a:spcAft>
            </a:pPr>
            <a:r>
              <a:rPr lang="ar-SY" sz="1800" b="0" i="0" u="none" strike="noStrike" dirty="0">
                <a:solidFill>
                  <a:srgbClr val="000000"/>
                </a:solidFill>
                <a:effectLst/>
                <a:latin typeface="Arial" panose="020B0604020202020204" pitchFamily="34" charset="0"/>
              </a:rPr>
              <a:t>2013 – استكشاف المريخ – اكتشاف الأرض</a:t>
            </a:r>
            <a:endParaRPr lang="ar-SY" b="0" dirty="0">
              <a:effectLst/>
            </a:endParaRPr>
          </a:p>
          <a:p>
            <a:pPr algn="r" rtl="1">
              <a:spcBef>
                <a:spcPts val="0"/>
              </a:spcBef>
              <a:spcAft>
                <a:spcPts val="0"/>
              </a:spcAft>
            </a:pPr>
            <a:r>
              <a:rPr lang="ar-SY" sz="1800" b="0" i="0" u="none" strike="noStrike" dirty="0">
                <a:solidFill>
                  <a:srgbClr val="000000"/>
                </a:solidFill>
                <a:effectLst/>
                <a:latin typeface="Arial" panose="020B0604020202020204" pitchFamily="34" charset="0"/>
              </a:rPr>
              <a:t>2012 – الفضاء من أجل سلامة الإنسان وأمنه</a:t>
            </a:r>
            <a:endParaRPr lang="ar-SY" b="0" dirty="0">
              <a:effectLst/>
            </a:endParaRPr>
          </a:p>
          <a:p>
            <a:pPr algn="r" rtl="1">
              <a:spcBef>
                <a:spcPts val="0"/>
              </a:spcBef>
              <a:spcAft>
                <a:spcPts val="0"/>
              </a:spcAft>
            </a:pPr>
            <a:r>
              <a:rPr lang="ar-SY" sz="1800" b="0" i="0" u="none" strike="noStrike" dirty="0">
                <a:solidFill>
                  <a:srgbClr val="000000"/>
                </a:solidFill>
                <a:effectLst/>
                <a:latin typeface="Arial" panose="020B0604020202020204" pitchFamily="34" charset="0"/>
              </a:rPr>
              <a:t>2011 – 50 عامًا من رحلات الفضاء البشرية</a:t>
            </a:r>
            <a:endParaRPr lang="ar-SY" b="0" dirty="0">
              <a:effectLst/>
            </a:endParaRPr>
          </a:p>
          <a:p>
            <a:pPr algn="r" rtl="1">
              <a:spcBef>
                <a:spcPts val="0"/>
              </a:spcBef>
              <a:spcAft>
                <a:spcPts val="0"/>
              </a:spcAft>
            </a:pPr>
            <a:r>
              <a:rPr lang="ar-SY" sz="1800" b="0" i="0" u="none" strike="noStrike" dirty="0">
                <a:solidFill>
                  <a:srgbClr val="000000"/>
                </a:solidFill>
                <a:effectLst/>
                <a:latin typeface="Arial" panose="020B0604020202020204" pitchFamily="34" charset="0"/>
              </a:rPr>
              <a:t>2010 – أسرار الكون</a:t>
            </a:r>
            <a:endParaRPr lang="ar-SY" b="0" dirty="0">
              <a:effectLst/>
            </a:endParaRPr>
          </a:p>
          <a:p>
            <a:pPr algn="r" rtl="1">
              <a:spcBef>
                <a:spcPts val="0"/>
              </a:spcBef>
              <a:spcAft>
                <a:spcPts val="0"/>
              </a:spcAft>
            </a:pPr>
            <a:r>
              <a:rPr lang="ar-SY" sz="1800" b="0" i="0" u="none" strike="noStrike" dirty="0">
                <a:solidFill>
                  <a:srgbClr val="000000"/>
                </a:solidFill>
                <a:effectLst/>
                <a:latin typeface="Arial" panose="020B0604020202020204" pitchFamily="34" charset="0"/>
              </a:rPr>
              <a:t>2009 – الفضاء للتعليم</a:t>
            </a:r>
            <a:endParaRPr lang="ar-SY" b="0" dirty="0">
              <a:effectLst/>
            </a:endParaRPr>
          </a:p>
          <a:p>
            <a:pPr algn="r" rtl="1">
              <a:spcBef>
                <a:spcPts val="0"/>
              </a:spcBef>
              <a:spcAft>
                <a:spcPts val="0"/>
              </a:spcAft>
            </a:pPr>
            <a:r>
              <a:rPr lang="ar-SY" sz="1800" b="0" i="0" u="none" strike="noStrike" dirty="0">
                <a:solidFill>
                  <a:srgbClr val="000000"/>
                </a:solidFill>
                <a:effectLst/>
                <a:latin typeface="Arial" panose="020B0604020202020204" pitchFamily="34" charset="0"/>
              </a:rPr>
              <a:t>2008 – استكشاف الكون</a:t>
            </a:r>
            <a:endParaRPr lang="ar-SY" b="0" dirty="0">
              <a:effectLst/>
            </a:endParaRPr>
          </a:p>
          <a:p>
            <a:pPr algn="r" rtl="1">
              <a:spcBef>
                <a:spcPts val="0"/>
              </a:spcBef>
              <a:spcAft>
                <a:spcPts val="0"/>
              </a:spcAft>
            </a:pPr>
            <a:r>
              <a:rPr lang="ar-SY" sz="1800" b="0" i="0" u="none" strike="noStrike" dirty="0">
                <a:solidFill>
                  <a:srgbClr val="000000"/>
                </a:solidFill>
                <a:effectLst/>
                <a:latin typeface="Arial" panose="020B0604020202020204" pitchFamily="34" charset="0"/>
              </a:rPr>
              <a:t>2007 – 50 سنوات في الفضاء</a:t>
            </a:r>
            <a:endParaRPr lang="ar-SY" b="0" dirty="0">
              <a:effectLst/>
            </a:endParaRPr>
          </a:p>
          <a:p>
            <a:pPr algn="r" rtl="1">
              <a:spcBef>
                <a:spcPts val="0"/>
              </a:spcBef>
              <a:spcAft>
                <a:spcPts val="0"/>
              </a:spcAft>
            </a:pPr>
            <a:r>
              <a:rPr lang="ar-SY" sz="1800" b="0" i="0" u="none" strike="noStrike" dirty="0">
                <a:solidFill>
                  <a:srgbClr val="000000"/>
                </a:solidFill>
                <a:effectLst/>
                <a:latin typeface="Arial" panose="020B0604020202020204" pitchFamily="34" charset="0"/>
              </a:rPr>
              <a:t>2006 – الفضاء لإنقاذ الأرواح</a:t>
            </a:r>
            <a:endParaRPr lang="ar-SY" b="0" dirty="0">
              <a:effectLst/>
            </a:endParaRPr>
          </a:p>
          <a:p>
            <a:pPr algn="r" rtl="1">
              <a:spcBef>
                <a:spcPts val="0"/>
              </a:spcBef>
              <a:spcAft>
                <a:spcPts val="0"/>
              </a:spcAft>
            </a:pPr>
            <a:r>
              <a:rPr lang="ar-SY" sz="1800" b="0" i="0" u="none" strike="noStrike" dirty="0">
                <a:solidFill>
                  <a:srgbClr val="000000"/>
                </a:solidFill>
                <a:effectLst/>
                <a:latin typeface="Arial" panose="020B0604020202020204" pitchFamily="34" charset="0"/>
              </a:rPr>
              <a:t>2005 – الاكتشاف والخيال</a:t>
            </a:r>
            <a:endParaRPr lang="ar-SY" b="0" dirty="0">
              <a:effectLst/>
            </a:endParaRPr>
          </a:p>
          <a:p>
            <a:pPr algn="r" rtl="1">
              <a:spcBef>
                <a:spcPts val="0"/>
              </a:spcBef>
              <a:spcAft>
                <a:spcPts val="0"/>
              </a:spcAft>
            </a:pPr>
            <a:r>
              <a:rPr lang="ar-SY" sz="1800" b="0" i="0" u="none" strike="noStrike" dirty="0">
                <a:solidFill>
                  <a:srgbClr val="000000"/>
                </a:solidFill>
                <a:effectLst/>
                <a:latin typeface="Arial" panose="020B0604020202020204" pitchFamily="34" charset="0"/>
              </a:rPr>
              <a:t>2004 – الفضاء من أجل التنمية المستدامة</a:t>
            </a:r>
            <a:endParaRPr lang="ar-SY" b="0" dirty="0">
              <a:effectLst/>
            </a:endParaRPr>
          </a:p>
          <a:p>
            <a:pPr algn="r" rtl="1">
              <a:spcBef>
                <a:spcPts val="0"/>
              </a:spcBef>
              <a:spcAft>
                <a:spcPts val="0"/>
              </a:spcAft>
            </a:pPr>
            <a:r>
              <a:rPr lang="ar-SY" sz="1800" b="0" i="0" u="none" strike="noStrike" dirty="0">
                <a:solidFill>
                  <a:srgbClr val="000000"/>
                </a:solidFill>
                <a:effectLst/>
                <a:latin typeface="Arial" panose="020B0604020202020204" pitchFamily="34" charset="0"/>
              </a:rPr>
              <a:t>2003 – الفضاء: الأفق وراء الأرض</a:t>
            </a:r>
            <a:endParaRPr lang="ar-SY" b="0" dirty="0">
              <a:effectLst/>
            </a:endParaRPr>
          </a:p>
          <a:p>
            <a:pPr algn="r" rtl="1">
              <a:spcBef>
                <a:spcPts val="0"/>
              </a:spcBef>
              <a:spcAft>
                <a:spcPts val="0"/>
              </a:spcAft>
            </a:pPr>
            <a:r>
              <a:rPr lang="ar-SY" sz="1800" b="0" i="0" u="none" strike="noStrike" dirty="0">
                <a:solidFill>
                  <a:srgbClr val="000000"/>
                </a:solidFill>
                <a:effectLst/>
                <a:latin typeface="Arial" panose="020B0604020202020204" pitchFamily="34" charset="0"/>
              </a:rPr>
              <a:t>2002 – الفضاء والحياة اليومية</a:t>
            </a:r>
            <a:endParaRPr lang="ar-SY" b="0" dirty="0">
              <a:effectLst/>
            </a:endParaRPr>
          </a:p>
          <a:p>
            <a:pPr algn="r" rtl="1">
              <a:spcBef>
                <a:spcPts val="0"/>
              </a:spcBef>
              <a:spcAft>
                <a:spcPts val="0"/>
              </a:spcAft>
            </a:pPr>
            <a:r>
              <a:rPr lang="ar-SY" sz="1800" b="0" i="0" u="none" strike="noStrike" dirty="0">
                <a:solidFill>
                  <a:srgbClr val="000000"/>
                </a:solidFill>
                <a:effectLst/>
                <a:latin typeface="Arial" panose="020B0604020202020204" pitchFamily="34" charset="0"/>
              </a:rPr>
              <a:t>2001 – الإلهام من الفضاء</a:t>
            </a:r>
            <a:endParaRPr lang="ar-SY" b="0" dirty="0">
              <a:effectLst/>
            </a:endParaRPr>
          </a:p>
          <a:p>
            <a:pPr algn="r" rtl="1">
              <a:spcBef>
                <a:spcPts val="0"/>
              </a:spcBef>
              <a:spcAft>
                <a:spcPts val="0"/>
              </a:spcAft>
            </a:pPr>
            <a:r>
              <a:rPr lang="ar-SY" sz="1800" b="0" i="0" u="none" strike="noStrike" dirty="0">
                <a:solidFill>
                  <a:srgbClr val="000000"/>
                </a:solidFill>
                <a:effectLst/>
                <a:latin typeface="Arial" panose="020B0604020202020204" pitchFamily="34" charset="0"/>
              </a:rPr>
              <a:t>2000 – إطلاق الألفية الفضائية</a:t>
            </a:r>
            <a:endParaRPr lang="ar-SY" b="0" dirty="0">
              <a:effectLst/>
            </a:endParaRPr>
          </a:p>
          <a:p>
            <a:endParaRPr lang="en-US" dirty="0"/>
          </a:p>
        </p:txBody>
      </p:sp>
    </p:spTree>
    <p:extLst>
      <p:ext uri="{BB962C8B-B14F-4D97-AF65-F5344CB8AC3E}">
        <p14:creationId xmlns:p14="http://schemas.microsoft.com/office/powerpoint/2010/main" val="2114132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38D1-B58E-1D3D-0F7B-0CE7E27D14ED}"/>
              </a:ext>
            </a:extLst>
          </p:cNvPr>
          <p:cNvSpPr>
            <a:spLocks noGrp="1"/>
          </p:cNvSpPr>
          <p:nvPr>
            <p:ph type="title"/>
          </p:nvPr>
        </p:nvSpPr>
        <p:spPr/>
        <p:txBody>
          <a:bodyPr/>
          <a:lstStyle/>
          <a:p>
            <a:pPr algn="r" rtl="1">
              <a:spcBef>
                <a:spcPts val="0"/>
              </a:spcBef>
              <a:spcAft>
                <a:spcPts val="0"/>
              </a:spcAft>
            </a:pPr>
            <a:r>
              <a:rPr lang="ar-SY" b="0" i="0" u="none" strike="noStrike" dirty="0">
                <a:solidFill>
                  <a:schemeClr val="bg1"/>
                </a:solidFill>
                <a:effectLst/>
                <a:latin typeface="Arial" panose="020B0604020202020204" pitchFamily="34" charset="0"/>
              </a:rPr>
              <a:t>فعاليات أسبوع الفضاء العالمي 2023</a:t>
            </a:r>
            <a:endParaRPr lang="en-US" sz="6000" dirty="0">
              <a:solidFill>
                <a:schemeClr val="bg1"/>
              </a:solidFill>
            </a:endParaRPr>
          </a:p>
        </p:txBody>
      </p:sp>
      <p:sp>
        <p:nvSpPr>
          <p:cNvPr id="3" name="Content Placeholder 2">
            <a:extLst>
              <a:ext uri="{FF2B5EF4-FFF2-40B4-BE49-F238E27FC236}">
                <a16:creationId xmlns:a16="http://schemas.microsoft.com/office/drawing/2014/main" id="{8A5A2E8C-CC62-D464-44FD-C647CFC07759}"/>
              </a:ext>
            </a:extLst>
          </p:cNvPr>
          <p:cNvSpPr>
            <a:spLocks noGrp="1"/>
          </p:cNvSpPr>
          <p:nvPr>
            <p:ph idx="1"/>
          </p:nvPr>
        </p:nvSpPr>
        <p:spPr>
          <a:xfrm>
            <a:off x="1278779" y="2603500"/>
            <a:ext cx="10094071" cy="3416300"/>
          </a:xfrm>
        </p:spPr>
        <p:txBody>
          <a:bodyPr>
            <a:normAutofit/>
          </a:bodyPr>
          <a:lstStyle/>
          <a:p>
            <a:pPr algn="r" rtl="1">
              <a:spcBef>
                <a:spcPts val="0"/>
              </a:spcBef>
              <a:spcAft>
                <a:spcPts val="0"/>
              </a:spcAft>
            </a:pPr>
            <a:r>
              <a:rPr lang="ar-SY" sz="2400" b="0" i="0" u="none" strike="noStrike" dirty="0">
                <a:solidFill>
                  <a:srgbClr val="000000"/>
                </a:solidFill>
                <a:effectLst/>
                <a:latin typeface="Arial" panose="020B0604020202020204" pitchFamily="34" charset="0"/>
              </a:rPr>
              <a:t>تقام في أسبوع الفضاء العالمي العديد من الفعاليات التي تتمحور حول فكرة الأسبوع ومنها إقامة الندوات والحفلات والنشاطات التي تبرز أهمية الفضاء وريادة الأعمال الفضائية ، بالإضافة إلى لقاءات مع رواد الفضاء وعرض الأفلام الوثائقية عن الفضاء والنشاطات الطلابية ونشاطات الأطفال المخصصة للتعرف على أهمية اكتشاف الفضاء وحاضره ومساقبلة واللقاءات بين شركات الفضاء والراغبين بالحصول على فرص عمل وغيرها من الفعاليات وتجدر الملاحظة أنه تم تسجيل 10000 حدث دولي بمناسبة هذا اليوم في أمثر من 90 دولة حول العالم وذلك في أسبوع الفضاء 2023.</a:t>
            </a:r>
            <a:endParaRPr lang="ar-SY" sz="2400" b="0" dirty="0">
              <a:effectLst/>
            </a:endParaRPr>
          </a:p>
          <a:p>
            <a:pPr marL="0" indent="0">
              <a:buNone/>
            </a:pPr>
            <a:br>
              <a:rPr lang="ar-SY" sz="2400" dirty="0"/>
            </a:br>
            <a:endParaRPr lang="en-US" sz="2400" dirty="0"/>
          </a:p>
        </p:txBody>
      </p:sp>
    </p:spTree>
    <p:extLst>
      <p:ext uri="{BB962C8B-B14F-4D97-AF65-F5344CB8AC3E}">
        <p14:creationId xmlns:p14="http://schemas.microsoft.com/office/powerpoint/2010/main" val="3721559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CC6A4-2834-B19C-349A-9E2ACF8DC635}"/>
              </a:ext>
            </a:extLst>
          </p:cNvPr>
          <p:cNvSpPr>
            <a:spLocks noGrp="1"/>
          </p:cNvSpPr>
          <p:nvPr>
            <p:ph type="title"/>
          </p:nvPr>
        </p:nvSpPr>
        <p:spPr/>
        <p:txBody>
          <a:bodyPr/>
          <a:lstStyle/>
          <a:p>
            <a:pPr algn="r" rtl="1">
              <a:spcBef>
                <a:spcPts val="0"/>
              </a:spcBef>
              <a:spcAft>
                <a:spcPts val="0"/>
              </a:spcAft>
            </a:pPr>
            <a:r>
              <a:rPr lang="ar-SY" b="0" i="0" u="none" strike="noStrike" dirty="0">
                <a:solidFill>
                  <a:schemeClr val="bg1"/>
                </a:solidFill>
                <a:effectLst/>
                <a:latin typeface="Arial" panose="020B0604020202020204" pitchFamily="34" charset="0"/>
              </a:rPr>
              <a:t>سبب تسمية أسبوع الفضاء</a:t>
            </a:r>
            <a:endParaRPr lang="en-US" sz="6000" dirty="0">
              <a:solidFill>
                <a:schemeClr val="bg1"/>
              </a:solidFill>
            </a:endParaRPr>
          </a:p>
        </p:txBody>
      </p:sp>
      <p:sp>
        <p:nvSpPr>
          <p:cNvPr id="3" name="Content Placeholder 2">
            <a:extLst>
              <a:ext uri="{FF2B5EF4-FFF2-40B4-BE49-F238E27FC236}">
                <a16:creationId xmlns:a16="http://schemas.microsoft.com/office/drawing/2014/main" id="{E19D3DD9-EAC0-1F1B-87AB-F8F9DD9AEF00}"/>
              </a:ext>
            </a:extLst>
          </p:cNvPr>
          <p:cNvSpPr>
            <a:spLocks noGrp="1"/>
          </p:cNvSpPr>
          <p:nvPr>
            <p:ph idx="1"/>
          </p:nvPr>
        </p:nvSpPr>
        <p:spPr>
          <a:xfrm>
            <a:off x="1154954" y="2603500"/>
            <a:ext cx="10665571" cy="3416300"/>
          </a:xfrm>
        </p:spPr>
        <p:txBody>
          <a:bodyPr>
            <a:normAutofit/>
          </a:bodyPr>
          <a:lstStyle/>
          <a:p>
            <a:pPr marL="0" indent="0" algn="r" rtl="1">
              <a:spcBef>
                <a:spcPts val="0"/>
              </a:spcBef>
              <a:spcAft>
                <a:spcPts val="0"/>
              </a:spcAft>
              <a:buNone/>
            </a:pPr>
            <a:r>
              <a:rPr lang="ar-SY" sz="2800" b="0" i="0" u="none" strike="noStrike" dirty="0">
                <a:solidFill>
                  <a:srgbClr val="000000"/>
                </a:solidFill>
                <a:effectLst/>
                <a:latin typeface="Arial" panose="020B0604020202020204" pitchFamily="34" charset="0"/>
              </a:rPr>
              <a:t>يعود سبب تسمية أسبوع الفضاء بهذا الأسم وتحديده بتاريخ بين 04 و10 أكتوبر لحدثين هامين وهما:</a:t>
            </a:r>
            <a:endParaRPr lang="ar-SY" sz="2800" b="0" dirty="0">
              <a:effectLst/>
            </a:endParaRPr>
          </a:p>
          <a:p>
            <a:pPr algn="r" rtl="1" fontAlgn="base">
              <a:spcBef>
                <a:spcPts val="0"/>
              </a:spcBef>
              <a:spcAft>
                <a:spcPts val="0"/>
              </a:spcAft>
              <a:buFont typeface="Arial" panose="020B0604020202020204" pitchFamily="34" charset="0"/>
              <a:buChar char="•"/>
            </a:pPr>
            <a:r>
              <a:rPr lang="ar-SY" sz="2800" b="0" i="0" u="none" strike="noStrike" dirty="0">
                <a:solidFill>
                  <a:srgbClr val="000000"/>
                </a:solidFill>
                <a:effectLst/>
                <a:latin typeface="Arial" panose="020B0604020202020204" pitchFamily="34" charset="0"/>
              </a:rPr>
              <a:t>إطلاق أول قمر صناعي للأرض في 04 اكتوبر 1957.</a:t>
            </a:r>
          </a:p>
          <a:p>
            <a:pPr algn="r" rtl="1" fontAlgn="base">
              <a:spcBef>
                <a:spcPts val="0"/>
              </a:spcBef>
              <a:spcAft>
                <a:spcPts val="0"/>
              </a:spcAft>
              <a:buFont typeface="Arial" panose="020B0604020202020204" pitchFamily="34" charset="0"/>
              <a:buChar char="•"/>
            </a:pPr>
            <a:r>
              <a:rPr lang="ar-SY" sz="2800" b="0" i="0" u="none" strike="noStrike" dirty="0">
                <a:solidFill>
                  <a:srgbClr val="000000"/>
                </a:solidFill>
                <a:effectLst/>
                <a:latin typeface="Arial" panose="020B0604020202020204" pitchFamily="34" charset="0"/>
              </a:rPr>
              <a:t>توقيع معاهدة الفضاء الخارجي في 10 أكتوبر 1967.</a:t>
            </a:r>
          </a:p>
          <a:p>
            <a:endParaRPr lang="en-US" sz="2800" dirty="0"/>
          </a:p>
        </p:txBody>
      </p:sp>
      <p:pic>
        <p:nvPicPr>
          <p:cNvPr id="5" name="Picture 4">
            <a:extLst>
              <a:ext uri="{FF2B5EF4-FFF2-40B4-BE49-F238E27FC236}">
                <a16:creationId xmlns:a16="http://schemas.microsoft.com/office/drawing/2014/main" id="{B740C4DB-3A31-A177-E902-A4099B1CA6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829" y="3429000"/>
            <a:ext cx="4519082" cy="2905124"/>
          </a:xfrm>
          <a:prstGeom prst="rect">
            <a:avLst/>
          </a:prstGeom>
        </p:spPr>
      </p:pic>
    </p:spTree>
    <p:extLst>
      <p:ext uri="{BB962C8B-B14F-4D97-AF65-F5344CB8AC3E}">
        <p14:creationId xmlns:p14="http://schemas.microsoft.com/office/powerpoint/2010/main" val="27291389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68</TotalTime>
  <Words>800</Words>
  <Application>Microsoft Office PowerPoint</Application>
  <PresentationFormat>Widescreen</PresentationFormat>
  <Paragraphs>50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Century Gothic</vt:lpstr>
      <vt:lpstr>Wingdings 3</vt:lpstr>
      <vt:lpstr>Ion Boardroom</vt:lpstr>
      <vt:lpstr>PowerPoint Presentation</vt:lpstr>
      <vt:lpstr>أسبوع الفضاء العالمي </vt:lpstr>
      <vt:lpstr>متى أسبوع الفضاء العالمي 2023</vt:lpstr>
      <vt:lpstr>الفضاء وريادة الأعمال</vt:lpstr>
      <vt:lpstr>ما الفائدة من اكتشاف الفضاء</vt:lpstr>
      <vt:lpstr>تاريخ أسبوع الفضاء العالمي</vt:lpstr>
      <vt:lpstr>مواضيع أسبوع الفضاء العالمي</vt:lpstr>
      <vt:lpstr>فعاليات أسبوع الفضاء العالمي 2023</vt:lpstr>
      <vt:lpstr>سبب تسمية أسبوع الفضاء</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rabi3</dc:creator>
  <cp:lastModifiedBy>rabi3</cp:lastModifiedBy>
  <cp:revision>1</cp:revision>
  <dcterms:created xsi:type="dcterms:W3CDTF">2023-10-02T10:05:11Z</dcterms:created>
  <dcterms:modified xsi:type="dcterms:W3CDTF">2023-10-02T11:13:46Z</dcterms:modified>
</cp:coreProperties>
</file>